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17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9" r:id="rId11"/>
    <p:sldId id="271" r:id="rId12"/>
    <p:sldId id="274" r:id="rId13"/>
    <p:sldId id="275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5E27E-CBA0-4CBC-BBD9-B10E8884D16A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CB9A-DEDE-4F12-9F44-3623BA4F4C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8B567B-2949-074B-9AE7-4D3372C9E8A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EAAF94-FFB0-B74F-84BE-63C16530CF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808383"/>
            <a:ext cx="7799387" cy="129871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Innovations: Demand &amp; Supply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07096"/>
            <a:ext cx="7854696" cy="1007165"/>
          </a:xfrm>
        </p:spPr>
        <p:txBody>
          <a:bodyPr/>
          <a:lstStyle/>
          <a:p>
            <a:pPr algn="ctr"/>
            <a:r>
              <a:rPr lang="en-US" dirty="0" smtClean="0"/>
              <a:t>A case of district level delivery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707" y="4853354"/>
            <a:ext cx="7799387" cy="1237130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 smtClean="0">
                <a:latin typeface="+mj-lt"/>
                <a:ea typeface="+mj-ea"/>
                <a:cs typeface="+mj-cs"/>
              </a:rPr>
              <a:t>Children’s Global Network - Pakistan</a:t>
            </a:r>
            <a:endParaRPr kumimoji="0" lang="en-US" sz="4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9" name="Picture 3" descr="D:\New Folder (3)\logo\CGN (Header) hieght=1-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907" y="3114261"/>
            <a:ext cx="1528467" cy="220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>
                <a:latin typeface="+mn-lt"/>
              </a:rPr>
              <a:t>Findings of the study</a:t>
            </a:r>
            <a:br>
              <a:rPr lang="en-US" sz="32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continued……..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4" y="2083599"/>
            <a:ext cx="8398111" cy="44629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/>
              <a:t> Nutrition</a:t>
            </a:r>
          </a:p>
          <a:p>
            <a:r>
              <a:rPr lang="en-US" dirty="0" smtClean="0"/>
              <a:t>Most parents approve of breastfeeding their children  till 2 years of age</a:t>
            </a:r>
          </a:p>
          <a:p>
            <a:r>
              <a:rPr lang="en-US" dirty="0" smtClean="0"/>
              <a:t>Most parents integrate children into family meals from 3-6 years</a:t>
            </a:r>
          </a:p>
          <a:p>
            <a:r>
              <a:rPr lang="en-US" dirty="0" smtClean="0"/>
              <a:t>Parents often discourage children from eating unhealthy food although they have little awareness about healthy food </a:t>
            </a:r>
          </a:p>
          <a:p>
            <a:r>
              <a:rPr lang="en-US" dirty="0" smtClean="0"/>
              <a:t>Limited awareness amongst parents and children about diet and immunization</a:t>
            </a:r>
          </a:p>
          <a:p>
            <a:r>
              <a:rPr lang="en-US" dirty="0" smtClean="0"/>
              <a:t>Failure to monitor children's diet and sanitation</a:t>
            </a:r>
          </a:p>
          <a:p>
            <a:r>
              <a:rPr lang="en-US" dirty="0" smtClean="0"/>
              <a:t>Very little religious resistance to health interventions</a:t>
            </a:r>
          </a:p>
          <a:p>
            <a:r>
              <a:rPr lang="en-US" dirty="0" smtClean="0"/>
              <a:t>Lack of health facilities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52434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latin typeface="+mn-lt"/>
              </a:rPr>
              <a:t>Findings of the study</a:t>
            </a:r>
            <a:br>
              <a:rPr lang="en-US" sz="3200" b="1" dirty="0" smtClean="0">
                <a:latin typeface="+mn-lt"/>
              </a:rPr>
            </a:br>
            <a:r>
              <a:rPr lang="en-US" sz="2700" b="1" dirty="0" smtClean="0">
                <a:latin typeface="+mn-lt"/>
              </a:rPr>
              <a:t>Continued…</a:t>
            </a:r>
            <a:r>
              <a:rPr lang="en-US" sz="3200" b="1" dirty="0" smtClean="0">
                <a:latin typeface="+mn-lt"/>
              </a:rPr>
              <a:t>….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815548"/>
            <a:ext cx="8165548" cy="470452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400" b="1" dirty="0" smtClean="0"/>
              <a:t>Immunization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 smtClean="0"/>
              <a:t>Most schools provide polio drops on a regular basis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/>
              <a:t> </a:t>
            </a:r>
            <a:r>
              <a:rPr lang="en-US" sz="2000" b="1" dirty="0" smtClean="0"/>
              <a:t>Health teams sometime visit as part of health campaigns for polio, dengue, and tetanus: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800" dirty="0" smtClean="0"/>
              <a:t> 87% of all schools</a:t>
            </a:r>
            <a:r>
              <a:rPr lang="en-US" sz="1800" u="sng" dirty="0" smtClean="0"/>
              <a:t> </a:t>
            </a:r>
            <a:r>
              <a:rPr lang="en-US" sz="1800" dirty="0" smtClean="0"/>
              <a:t>had been visited by a vaccination team at least once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800" dirty="0" smtClean="0"/>
              <a:t>while 13% had not received a single visit.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800" dirty="0" smtClean="0"/>
              <a:t>The median number of visits per school was three</a:t>
            </a:r>
            <a:r>
              <a:rPr lang="en-US" sz="1800" u="sng" dirty="0" smtClean="0"/>
              <a:t>. 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 smtClean="0"/>
              <a:t>There is an awareness about immunization</a:t>
            </a:r>
            <a:r>
              <a:rPr lang="en-US" sz="2000" dirty="0" smtClean="0"/>
              <a:t>, </a:t>
            </a:r>
            <a:r>
              <a:rPr lang="en-US" sz="2000" b="1" dirty="0" smtClean="0"/>
              <a:t>but less information on why they are important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000" b="1" dirty="0" smtClean="0"/>
              <a:t>Diseases and serious illnesses are still common among children: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800" dirty="0" smtClean="0"/>
              <a:t>Flu was cited by more than 90% of all schools as a common problem.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800" dirty="0" smtClean="0"/>
              <a:t>A little more than half reported that typhoid was common (52%).  Other health problems included stomach issues (39%), skin disease (39%) and asthma (31%).</a:t>
            </a:r>
            <a:endParaRPr lang="en-US" sz="1800" b="1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b="1" dirty="0" smtClean="0">
                <a:latin typeface="+mn-lt"/>
              </a:rPr>
              <a:t>Findings of the study</a:t>
            </a:r>
            <a:br>
              <a:rPr lang="en-US" sz="32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continued…….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47088"/>
            <a:ext cx="5259465" cy="480550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b="1" dirty="0" smtClean="0"/>
              <a:t>Education:</a:t>
            </a:r>
          </a:p>
          <a:p>
            <a:pPr algn="just"/>
            <a:r>
              <a:rPr lang="en-US" sz="2000" b="1" dirty="0" smtClean="0"/>
              <a:t>Average enrollment age for </a:t>
            </a:r>
            <a:r>
              <a:rPr lang="en-US" sz="2000" b="1" i="1" dirty="0" err="1" smtClean="0"/>
              <a:t>kachi</a:t>
            </a:r>
            <a:r>
              <a:rPr lang="en-US" sz="2000" b="1" dirty="0" smtClean="0"/>
              <a:t> is 4.7 years which indicates a strong need for ECCD.</a:t>
            </a:r>
          </a:p>
          <a:p>
            <a:pPr algn="just"/>
            <a:r>
              <a:rPr lang="en-US" sz="2000" b="1" dirty="0" smtClean="0"/>
              <a:t>Most schools believe the syllabus is inadequate:</a:t>
            </a:r>
            <a:endParaRPr lang="en-US" sz="1800" b="1" dirty="0" smtClean="0"/>
          </a:p>
          <a:p>
            <a:pPr lvl="1" algn="just">
              <a:buFont typeface="Wingdings" pitchFamily="2" charset="2"/>
              <a:buChar char="v"/>
            </a:pPr>
            <a:r>
              <a:rPr lang="en-US" sz="1800" dirty="0" smtClean="0"/>
              <a:t>about two-thirds believed syllabus is too difficult</a:t>
            </a:r>
            <a:endParaRPr lang="en-US" sz="2000" dirty="0" smtClean="0"/>
          </a:p>
          <a:p>
            <a:pPr algn="just"/>
            <a:r>
              <a:rPr lang="en-US" sz="2000" b="1" dirty="0" smtClean="0"/>
              <a:t>Many Children are Expected to Drop Out Throughout Primary School: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1800" dirty="0" smtClean="0"/>
              <a:t>about 10-15% of children are expected to drop out before or during Grade 1 </a:t>
            </a:r>
            <a:endParaRPr lang="en-US" sz="1800" dirty="0"/>
          </a:p>
        </p:txBody>
      </p:sp>
      <p:pic>
        <p:nvPicPr>
          <p:cNvPr id="5" name="Picture 4" descr="Picture 5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465" y="2176506"/>
            <a:ext cx="3884535" cy="3111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6568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Problems with ECCD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847089"/>
            <a:ext cx="8667036" cy="459624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100" dirty="0" smtClean="0"/>
              <a:t>Unregistered children and rolling admission policies cause children of different age groups to be grouped in any single classroom  posing administrative and quality problems.</a:t>
            </a:r>
          </a:p>
          <a:p>
            <a:pPr algn="just"/>
            <a:endParaRPr lang="en-US" sz="2100" dirty="0" smtClean="0"/>
          </a:p>
          <a:p>
            <a:pPr algn="just"/>
            <a:r>
              <a:rPr lang="en-US" sz="2100" dirty="0" smtClean="0"/>
              <a:t>Lack of constitutional recognition prevents ECCD from Receiving Attention: </a:t>
            </a:r>
          </a:p>
          <a:p>
            <a:pPr lvl="1" algn="just">
              <a:buFont typeface="Wingdings" pitchFamily="2" charset="2"/>
              <a:buChar char="v"/>
            </a:pPr>
            <a:r>
              <a:rPr lang="en-US" sz="2100" dirty="0" smtClean="0"/>
              <a:t>constitution currently only recognizes education for children between 5 and 16 years old</a:t>
            </a:r>
          </a:p>
          <a:p>
            <a:pPr algn="just"/>
            <a:r>
              <a:rPr lang="en-US" sz="2100" dirty="0" smtClean="0"/>
              <a:t>Lack of ECCD programs. Most private schools have ECCD programs while not the public schools. </a:t>
            </a:r>
          </a:p>
          <a:p>
            <a:pPr algn="just">
              <a:buNone/>
            </a:pPr>
            <a:endParaRPr lang="en-US" sz="2100" dirty="0" smtClean="0"/>
          </a:p>
          <a:p>
            <a:pPr algn="just"/>
            <a:r>
              <a:rPr lang="en-US" sz="2100" dirty="0" smtClean="0"/>
              <a:t>Lack of awareness/involvement among parents in matters of health and education.</a:t>
            </a:r>
          </a:p>
          <a:p>
            <a:pPr algn="just"/>
            <a:r>
              <a:rPr lang="en-US" sz="2100" dirty="0" smtClean="0"/>
              <a:t>English as the Medium of Instruction impedes learning in multilingual settings</a:t>
            </a:r>
          </a:p>
          <a:p>
            <a:pPr algn="just"/>
            <a:r>
              <a:rPr lang="en-US" sz="2100" dirty="0" smtClean="0"/>
              <a:t>Parents' financial difficulty diverts admissions towards unregulated </a:t>
            </a:r>
            <a:r>
              <a:rPr lang="en-US" sz="2100" i="1" dirty="0" err="1" smtClean="0"/>
              <a:t>madaris</a:t>
            </a:r>
            <a:endParaRPr lang="en-US" sz="2100" i="1" dirty="0" smtClean="0"/>
          </a:p>
          <a:p>
            <a:pPr algn="just"/>
            <a:r>
              <a:rPr lang="en-US" sz="2100" dirty="0" smtClean="0"/>
              <a:t>Farming seasons  also affects attendance levels.</a:t>
            </a:r>
          </a:p>
          <a:p>
            <a:pPr algn="just"/>
            <a:endParaRPr lang="en-US" sz="2000" b="1" dirty="0" smtClean="0"/>
          </a:p>
          <a:p>
            <a:pPr algn="just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+mn-lt"/>
              </a:rPr>
              <a:t>Taking ECCD Forward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805" y="2034283"/>
            <a:ext cx="5746412" cy="38401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Government initiative:</a:t>
            </a:r>
          </a:p>
          <a:p>
            <a:pPr lvl="1" algn="just"/>
            <a:r>
              <a:rPr lang="en-US" dirty="0" smtClean="0"/>
              <a:t>Must grant constitutional/policy recognition to needs of children under 5 years old</a:t>
            </a:r>
          </a:p>
          <a:p>
            <a:pPr lvl="1" algn="just"/>
            <a:r>
              <a:rPr lang="en-US" dirty="0" smtClean="0"/>
              <a:t>Must create policy to address the overcrowded classrooms, long distances to schools and poor facilities </a:t>
            </a:r>
          </a:p>
          <a:p>
            <a:pPr lvl="1" algn="just"/>
            <a:r>
              <a:rPr lang="en-US" dirty="0" smtClean="0"/>
              <a:t>Must provide support to schools and their facilities for health and education both</a:t>
            </a:r>
          </a:p>
          <a:p>
            <a:pPr lvl="1" algn="just"/>
            <a:r>
              <a:rPr lang="en-US" dirty="0" smtClean="0"/>
              <a:t>Must create awareness among parents of children in this age group  </a:t>
            </a:r>
          </a:p>
          <a:p>
            <a:pPr lvl="1" algn="just"/>
            <a:r>
              <a:rPr lang="en-US" dirty="0" smtClean="0"/>
              <a:t>Must encourage district, provincial and national level research on ECCD needs and potential</a:t>
            </a:r>
          </a:p>
          <a:p>
            <a:pPr lvl="1" algn="just">
              <a:buNone/>
            </a:pPr>
            <a:endParaRPr lang="en-US" dirty="0" smtClean="0"/>
          </a:p>
          <a:p>
            <a:pPr algn="just"/>
            <a:endParaRPr lang="en-US" b="1" dirty="0"/>
          </a:p>
        </p:txBody>
      </p:sp>
      <p:pic>
        <p:nvPicPr>
          <p:cNvPr id="4" name="Picture 3" descr="Picture 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034283"/>
            <a:ext cx="2149152" cy="433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54.png"/>
          <p:cNvPicPr>
            <a:picLocks noChangeAspect="1"/>
          </p:cNvPicPr>
          <p:nvPr/>
        </p:nvPicPr>
        <p:blipFill>
          <a:blip r:embed="rId2"/>
          <a:srcRect l="-10577" r="-10577"/>
          <a:stretch>
            <a:fillRect/>
          </a:stretch>
        </p:blipFill>
        <p:spPr>
          <a:xfrm>
            <a:off x="861392" y="1729409"/>
            <a:ext cx="6679096" cy="3697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3426" y="3578087"/>
            <a:ext cx="637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  <a:latin typeface="Baskerville Old Face" pitchFamily="18" charset="0"/>
              </a:rPr>
              <a:t>Thank You………………….</a:t>
            </a:r>
            <a:endParaRPr lang="en-US" sz="36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+mn-lt"/>
              </a:rPr>
              <a:t>About Us</a:t>
            </a:r>
            <a:endParaRPr lang="en-US" sz="4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9147" y="2372139"/>
            <a:ext cx="4956313" cy="350097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Children’s Global Network – Pakistan (CGNPK) is a non-profit organization working in the education sector since 2002 through field interventions and policy reforms to improve access to and quality of education for every child in Pakistan. </a:t>
            </a:r>
            <a:endParaRPr lang="en-US" dirty="0"/>
          </a:p>
        </p:txBody>
      </p:sp>
      <p:pic>
        <p:nvPicPr>
          <p:cNvPr id="4" name="Picture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" y="2372139"/>
            <a:ext cx="3078301" cy="3500976"/>
          </a:xfrm>
          <a:prstGeom prst="rect">
            <a:avLst/>
          </a:prstGeom>
          <a:ln>
            <a:solidFill>
              <a:schemeClr val="tx1">
                <a:alpha val="39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818" y="742121"/>
            <a:ext cx="8189843" cy="1099931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Our </a:t>
            </a:r>
            <a:r>
              <a:rPr lang="en-US" sz="4800" b="1" dirty="0" smtClean="0"/>
              <a:t>Research</a:t>
            </a:r>
            <a:r>
              <a:rPr lang="en-US" b="1" dirty="0" smtClean="0"/>
              <a:t> Study On ECED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8" y="2286001"/>
            <a:ext cx="5247860" cy="4101586"/>
          </a:xfrm>
        </p:spPr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/>
              <a:t> To understand how ECED is practiced in the public and private education sectors in rural and urban areas in districts </a:t>
            </a:r>
            <a:r>
              <a:rPr lang="en-US" dirty="0" err="1" smtClean="0"/>
              <a:t>Vehari</a:t>
            </a:r>
            <a:r>
              <a:rPr lang="en-US" dirty="0" smtClean="0"/>
              <a:t>, Multan and </a:t>
            </a:r>
            <a:r>
              <a:rPr lang="en-US" dirty="0" err="1" smtClean="0"/>
              <a:t>Muzaffargarh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 To study impact of decade long interventions of various organizations including CGNP in the above mentioned target areas.</a:t>
            </a:r>
            <a:endParaRPr lang="en-US" dirty="0"/>
          </a:p>
        </p:txBody>
      </p:sp>
      <p:pic>
        <p:nvPicPr>
          <p:cNvPr id="5" name="Picture 4" descr="Picture 4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804" y="2286000"/>
            <a:ext cx="2920635" cy="4101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latin typeface="+mn-lt"/>
              </a:rPr>
              <a:t>About the Study</a:t>
            </a:r>
            <a:endParaRPr lang="en-US" sz="4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80" y="2213113"/>
            <a:ext cx="4350650" cy="363109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sz="3000" b="1" dirty="0" smtClean="0"/>
              <a:t>Objective:</a:t>
            </a:r>
          </a:p>
          <a:p>
            <a:pPr algn="just">
              <a:buFont typeface="Wingdings" pitchFamily="2" charset="2"/>
              <a:buChar char="q"/>
            </a:pPr>
            <a:endParaRPr lang="en-US" dirty="0" smtClean="0"/>
          </a:p>
          <a:p>
            <a:pPr algn="just">
              <a:buFont typeface="Wingdings" pitchFamily="2" charset="2"/>
              <a:buChar char="q"/>
            </a:pPr>
            <a:r>
              <a:rPr lang="en-US" dirty="0" smtClean="0"/>
              <a:t> To develop a clear understanding of the care, development and education that children undergo from birth till the age of six in the target areas of districts  Multan, </a:t>
            </a:r>
            <a:r>
              <a:rPr lang="en-US" dirty="0" err="1" smtClean="0"/>
              <a:t>Vehari</a:t>
            </a:r>
            <a:r>
              <a:rPr lang="en-US" dirty="0" smtClean="0"/>
              <a:t> and </a:t>
            </a:r>
            <a:r>
              <a:rPr lang="en-US" dirty="0" err="1" smtClean="0"/>
              <a:t>Muzaffargarh</a:t>
            </a:r>
            <a:endParaRPr lang="en-US" dirty="0"/>
          </a:p>
        </p:txBody>
      </p:sp>
      <p:pic>
        <p:nvPicPr>
          <p:cNvPr id="4" name="Picture 3" descr="Picture 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557" y="2213113"/>
            <a:ext cx="4015408" cy="316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>
                <a:latin typeface="+mn-lt"/>
              </a:rPr>
              <a:t>About The Study</a:t>
            </a:r>
            <a:br>
              <a:rPr lang="en-US" sz="3600" b="1" dirty="0" smtClean="0">
                <a:latin typeface="+mn-lt"/>
              </a:rPr>
            </a:br>
            <a:r>
              <a:rPr lang="en-US" sz="2400" b="1" dirty="0" smtClean="0">
                <a:latin typeface="+mn-lt"/>
              </a:rPr>
              <a:t>continued……</a:t>
            </a:r>
            <a:endParaRPr lang="en-US" sz="24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57" y="2110154"/>
            <a:ext cx="8419615" cy="4038855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b="1" dirty="0" smtClean="0"/>
              <a:t> The study was conducted in two parts:</a:t>
            </a:r>
          </a:p>
          <a:p>
            <a:pPr algn="just">
              <a:buNone/>
            </a:pPr>
            <a:endParaRPr lang="en-US" dirty="0" smtClean="0"/>
          </a:p>
          <a:p>
            <a:pPr lvl="2" algn="just">
              <a:buFont typeface="Wingdings" pitchFamily="2" charset="2"/>
              <a:buChar char="v"/>
            </a:pPr>
            <a:r>
              <a:rPr lang="en-US" dirty="0" smtClean="0"/>
              <a:t>A series of discussions with teachers, parents and knowledgeable people in communities to gain understanding of prevalent issues in ECED.</a:t>
            </a:r>
          </a:p>
          <a:p>
            <a:pPr lvl="1" algn="just">
              <a:buNone/>
            </a:pPr>
            <a:endParaRPr lang="en-US" dirty="0" smtClean="0"/>
          </a:p>
          <a:p>
            <a:pPr lvl="2" algn="just">
              <a:buFont typeface="Wingdings" pitchFamily="2" charset="2"/>
              <a:buChar char="v"/>
            </a:pPr>
            <a:r>
              <a:rPr lang="en-US" dirty="0" smtClean="0"/>
              <a:t>Survey of ECED centers and schools to quantify problems in target areas.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>
                <a:latin typeface="+mn-lt"/>
              </a:rPr>
              <a:t>About The Study</a:t>
            </a:r>
            <a:br>
              <a:rPr lang="en-US" sz="3600" b="1" dirty="0" smtClean="0">
                <a:latin typeface="+mn-lt"/>
              </a:rPr>
            </a:br>
            <a:r>
              <a:rPr lang="en-US" sz="2000" b="1" dirty="0" smtClean="0">
                <a:latin typeface="+mn-lt"/>
              </a:rPr>
              <a:t>Continued……</a:t>
            </a:r>
            <a:endParaRPr lang="en-US" sz="2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2372138"/>
            <a:ext cx="8507895" cy="414793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>
                <a:latin typeface="+mj-lt"/>
              </a:rPr>
              <a:t>Study Sample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 5-7 localities in each of the three districts( 317 schools in 79 villages) were identified where organizations including CGN-P were already conducting ECCD interventions:</a:t>
            </a:r>
          </a:p>
          <a:p>
            <a:pPr>
              <a:buNone/>
            </a:pPr>
            <a:r>
              <a:rPr lang="en-US" b="1" dirty="0" err="1" smtClean="0"/>
              <a:t>Vehari</a:t>
            </a:r>
            <a:endParaRPr lang="en-US" b="1" dirty="0" smtClean="0"/>
          </a:p>
          <a:p>
            <a:pPr marL="625475" lvl="1" indent="-342900">
              <a:buFont typeface="+mj-lt"/>
              <a:buAutoNum type="arabicPeriod"/>
            </a:pPr>
            <a:r>
              <a:rPr lang="en-US" dirty="0" smtClean="0"/>
              <a:t>187 EB in </a:t>
            </a:r>
            <a:r>
              <a:rPr lang="en-US" dirty="0" err="1" smtClean="0"/>
              <a:t>Burewala</a:t>
            </a:r>
            <a:r>
              <a:rPr lang="en-US" dirty="0" smtClean="0"/>
              <a:t> </a:t>
            </a:r>
            <a:r>
              <a:rPr lang="en-US" dirty="0" err="1" smtClean="0"/>
              <a:t>tehsil</a:t>
            </a:r>
            <a:r>
              <a:rPr lang="en-US" dirty="0" smtClean="0"/>
              <a:t> 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 smtClean="0"/>
              <a:t>8 WB in </a:t>
            </a:r>
            <a:r>
              <a:rPr lang="en-US" dirty="0" err="1" smtClean="0"/>
              <a:t>Vehari</a:t>
            </a:r>
            <a:r>
              <a:rPr lang="en-US" dirty="0" smtClean="0"/>
              <a:t> </a:t>
            </a:r>
            <a:r>
              <a:rPr lang="en-US" dirty="0" err="1" smtClean="0"/>
              <a:t>tehsil</a:t>
            </a:r>
            <a:r>
              <a:rPr lang="en-US" dirty="0" smtClean="0"/>
              <a:t> 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 err="1" smtClean="0"/>
              <a:t>Nur</a:t>
            </a:r>
            <a:r>
              <a:rPr lang="en-US" dirty="0" smtClean="0"/>
              <a:t> Shah in </a:t>
            </a:r>
            <a:r>
              <a:rPr lang="en-US" dirty="0" err="1" smtClean="0"/>
              <a:t>Melsi</a:t>
            </a:r>
            <a:r>
              <a:rPr lang="en-US" dirty="0" smtClean="0"/>
              <a:t> </a:t>
            </a:r>
            <a:r>
              <a:rPr lang="en-US" dirty="0" err="1" smtClean="0"/>
              <a:t>tehsil</a:t>
            </a:r>
            <a:r>
              <a:rPr lang="en-US" dirty="0" smtClean="0"/>
              <a:t> 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 err="1" smtClean="0"/>
              <a:t>Gujjarwala</a:t>
            </a:r>
            <a:r>
              <a:rPr lang="en-US" dirty="0" smtClean="0"/>
              <a:t> in </a:t>
            </a:r>
            <a:r>
              <a:rPr lang="en-US" dirty="0" err="1" smtClean="0"/>
              <a:t>Burewala</a:t>
            </a:r>
            <a:r>
              <a:rPr lang="en-US" dirty="0" smtClean="0"/>
              <a:t> </a:t>
            </a:r>
            <a:r>
              <a:rPr lang="en-US" dirty="0" err="1" smtClean="0"/>
              <a:t>tehsil</a:t>
            </a:r>
            <a:r>
              <a:rPr lang="en-US" dirty="0" smtClean="0"/>
              <a:t> 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 err="1" smtClean="0"/>
              <a:t>Muddi</a:t>
            </a:r>
            <a:r>
              <a:rPr lang="en-US" dirty="0" smtClean="0"/>
              <a:t> </a:t>
            </a:r>
            <a:r>
              <a:rPr lang="en-US" dirty="0" err="1" smtClean="0"/>
              <a:t>Behni</a:t>
            </a:r>
            <a:r>
              <a:rPr lang="en-US" dirty="0" smtClean="0"/>
              <a:t> in </a:t>
            </a:r>
            <a:r>
              <a:rPr lang="en-US" dirty="0" err="1" smtClean="0"/>
              <a:t>Melsi</a:t>
            </a:r>
            <a:r>
              <a:rPr lang="en-US" dirty="0" smtClean="0"/>
              <a:t> </a:t>
            </a:r>
            <a:r>
              <a:rPr lang="en-US" dirty="0" err="1" smtClean="0"/>
              <a:t>tehsil</a:t>
            </a:r>
            <a:r>
              <a:rPr lang="en-US" dirty="0" smtClean="0"/>
              <a:t> 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 smtClean="0"/>
              <a:t>UC 911 in </a:t>
            </a:r>
            <a:r>
              <a:rPr lang="en-US" dirty="0" err="1" smtClean="0"/>
              <a:t>Vehari</a:t>
            </a:r>
            <a:r>
              <a:rPr lang="en-US" dirty="0" smtClean="0"/>
              <a:t> </a:t>
            </a:r>
            <a:r>
              <a:rPr lang="en-US" dirty="0" err="1" smtClean="0"/>
              <a:t>tehsil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600" b="1" dirty="0" smtClean="0">
                <a:latin typeface="+mn-lt"/>
              </a:rPr>
              <a:t>Sample For The Study</a:t>
            </a:r>
            <a:br>
              <a:rPr lang="en-US" sz="36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continued…..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4" y="2080591"/>
            <a:ext cx="8481392" cy="442392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Muzaffargarh</a:t>
            </a:r>
            <a:endParaRPr lang="en-US" b="1" dirty="0" smtClean="0"/>
          </a:p>
          <a:p>
            <a:pPr lvl="1">
              <a:buFont typeface="Wingdings" pitchFamily="2" charset="2"/>
              <a:buChar char="v"/>
            </a:pPr>
            <a:r>
              <a:rPr lang="en-US" sz="2100" dirty="0" err="1" smtClean="0"/>
              <a:t>Maqwal</a:t>
            </a:r>
            <a:r>
              <a:rPr lang="en-US" sz="2100" dirty="0" smtClean="0"/>
              <a:t> </a:t>
            </a:r>
            <a:r>
              <a:rPr lang="en-US" sz="2100" dirty="0" err="1" smtClean="0"/>
              <a:t>Haider</a:t>
            </a:r>
            <a:r>
              <a:rPr lang="en-US" sz="2100" dirty="0" smtClean="0"/>
              <a:t> in </a:t>
            </a:r>
            <a:r>
              <a:rPr lang="en-US" sz="2100" dirty="0" err="1" smtClean="0"/>
              <a:t>Alipur</a:t>
            </a:r>
            <a:r>
              <a:rPr lang="en-US" sz="2100" dirty="0" smtClean="0"/>
              <a:t> </a:t>
            </a:r>
            <a:r>
              <a:rPr lang="en-US" sz="2100" dirty="0" err="1" smtClean="0"/>
              <a:t>tehsil</a:t>
            </a:r>
            <a:endParaRPr lang="en-US" sz="2100" dirty="0" smtClean="0"/>
          </a:p>
          <a:p>
            <a:pPr lvl="1">
              <a:buFont typeface="Wingdings" pitchFamily="2" charset="2"/>
              <a:buChar char="v"/>
            </a:pPr>
            <a:r>
              <a:rPr lang="en-US" sz="2100" dirty="0" err="1" smtClean="0"/>
              <a:t>Subhai</a:t>
            </a:r>
            <a:r>
              <a:rPr lang="en-US" sz="2100" dirty="0" smtClean="0"/>
              <a:t> </a:t>
            </a:r>
            <a:r>
              <a:rPr lang="en-US" sz="2100" dirty="0" err="1" smtClean="0"/>
              <a:t>Wala</a:t>
            </a:r>
            <a:r>
              <a:rPr lang="en-US" sz="2100" dirty="0" smtClean="0"/>
              <a:t> and Rampur in </a:t>
            </a:r>
            <a:r>
              <a:rPr lang="en-US" sz="2100" dirty="0" err="1" smtClean="0"/>
              <a:t>Jatoi</a:t>
            </a:r>
            <a:r>
              <a:rPr lang="en-US" sz="2100" dirty="0" smtClean="0"/>
              <a:t> </a:t>
            </a:r>
            <a:r>
              <a:rPr lang="en-US" sz="2100" dirty="0" err="1" smtClean="0"/>
              <a:t>tehsil</a:t>
            </a:r>
            <a:r>
              <a:rPr lang="en-US" sz="2100" dirty="0" smtClean="0"/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err="1" smtClean="0"/>
              <a:t>Morian</a:t>
            </a:r>
            <a:r>
              <a:rPr lang="en-US" sz="2100" dirty="0" smtClean="0"/>
              <a:t> in </a:t>
            </a:r>
            <a:r>
              <a:rPr lang="en-US" sz="2100" dirty="0" err="1" smtClean="0"/>
              <a:t>Kot</a:t>
            </a:r>
            <a:r>
              <a:rPr lang="en-US" sz="2100" dirty="0" smtClean="0"/>
              <a:t> </a:t>
            </a:r>
            <a:r>
              <a:rPr lang="en-US" sz="2100" dirty="0" err="1" smtClean="0"/>
              <a:t>Addu</a:t>
            </a:r>
            <a:r>
              <a:rPr lang="en-US" sz="2100" dirty="0" smtClean="0"/>
              <a:t> </a:t>
            </a:r>
            <a:r>
              <a:rPr lang="en-US" sz="2100" dirty="0" err="1" smtClean="0"/>
              <a:t>tehsil</a:t>
            </a:r>
            <a:r>
              <a:rPr lang="en-US" sz="2100" dirty="0" smtClean="0"/>
              <a:t>  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err="1" smtClean="0"/>
              <a:t>Fatehpur</a:t>
            </a:r>
            <a:r>
              <a:rPr lang="en-US" sz="2100" dirty="0" smtClean="0"/>
              <a:t> </a:t>
            </a:r>
            <a:r>
              <a:rPr lang="en-US" sz="2100" dirty="0" err="1" smtClean="0"/>
              <a:t>Janobi</a:t>
            </a:r>
            <a:r>
              <a:rPr lang="en-US" sz="2100" dirty="0" smtClean="0"/>
              <a:t> in </a:t>
            </a:r>
            <a:r>
              <a:rPr lang="en-US" sz="2100" dirty="0" err="1" smtClean="0"/>
              <a:t>Alipur</a:t>
            </a:r>
            <a:r>
              <a:rPr lang="en-US" sz="2100" dirty="0" smtClean="0"/>
              <a:t> </a:t>
            </a:r>
            <a:r>
              <a:rPr lang="en-US" sz="2100" dirty="0" err="1" smtClean="0"/>
              <a:t>Tehsil</a:t>
            </a:r>
            <a:r>
              <a:rPr lang="en-US" sz="2100" dirty="0" smtClean="0"/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en-US" sz="2100" dirty="0" err="1" smtClean="0"/>
              <a:t>Munha</a:t>
            </a:r>
            <a:r>
              <a:rPr lang="en-US" sz="2100" dirty="0" smtClean="0"/>
              <a:t> in </a:t>
            </a:r>
            <a:r>
              <a:rPr lang="en-US" sz="2100" dirty="0" err="1" smtClean="0"/>
              <a:t>Kot</a:t>
            </a:r>
            <a:r>
              <a:rPr lang="en-US" sz="2100" dirty="0" smtClean="0"/>
              <a:t> </a:t>
            </a:r>
            <a:r>
              <a:rPr lang="en-US" sz="2100" dirty="0" err="1" smtClean="0"/>
              <a:t>Addu</a:t>
            </a:r>
            <a:r>
              <a:rPr lang="en-US" sz="2100" dirty="0" smtClean="0"/>
              <a:t> </a:t>
            </a:r>
            <a:r>
              <a:rPr lang="en-US" sz="2100" dirty="0" err="1" smtClean="0"/>
              <a:t>tehsil</a:t>
            </a:r>
            <a:endParaRPr lang="en-US" sz="2100" dirty="0" smtClean="0"/>
          </a:p>
          <a:p>
            <a:pPr lvl="1">
              <a:buFont typeface="Wingdings" pitchFamily="2" charset="2"/>
              <a:buChar char="v"/>
            </a:pPr>
            <a:r>
              <a:rPr lang="en-US" sz="2100" dirty="0" err="1" smtClean="0"/>
              <a:t>Taliri</a:t>
            </a:r>
            <a:r>
              <a:rPr lang="en-US" sz="2100" dirty="0" smtClean="0"/>
              <a:t> in </a:t>
            </a:r>
            <a:r>
              <a:rPr lang="en-US" sz="2100" dirty="0" err="1" smtClean="0"/>
              <a:t>Muzaffargarh</a:t>
            </a:r>
            <a:r>
              <a:rPr lang="en-US" sz="2100" dirty="0" smtClean="0"/>
              <a:t> </a:t>
            </a:r>
            <a:r>
              <a:rPr lang="en-US" sz="2100" dirty="0" err="1" smtClean="0"/>
              <a:t>tehsil</a:t>
            </a:r>
            <a:r>
              <a:rPr lang="en-US" sz="2100" dirty="0" smtClean="0"/>
              <a:t> </a:t>
            </a:r>
            <a:endParaRPr lang="en-US" dirty="0" smtClean="0"/>
          </a:p>
          <a:p>
            <a:r>
              <a:rPr lang="en-US" b="1" dirty="0" smtClean="0"/>
              <a:t>Multan</a:t>
            </a:r>
          </a:p>
          <a:p>
            <a:pPr lvl="1"/>
            <a:r>
              <a:rPr lang="en-US" sz="2100" dirty="0" err="1" smtClean="0"/>
              <a:t>Basti</a:t>
            </a:r>
            <a:r>
              <a:rPr lang="en-US" sz="2100" dirty="0" smtClean="0"/>
              <a:t> </a:t>
            </a:r>
            <a:r>
              <a:rPr lang="en-US" sz="2100" dirty="0" err="1" smtClean="0"/>
              <a:t>Hamrot</a:t>
            </a:r>
            <a:r>
              <a:rPr lang="en-US" sz="2100" dirty="0" smtClean="0"/>
              <a:t> and Cherry Tree School,</a:t>
            </a:r>
          </a:p>
          <a:p>
            <a:pPr lvl="1"/>
            <a:r>
              <a:rPr lang="en-US" sz="2100" dirty="0" err="1" smtClean="0"/>
              <a:t>Nishtar</a:t>
            </a:r>
            <a:r>
              <a:rPr lang="en-US" sz="2100" dirty="0" smtClean="0"/>
              <a:t> Colony and Jinnah Town, </a:t>
            </a:r>
          </a:p>
          <a:p>
            <a:pPr lvl="1"/>
            <a:r>
              <a:rPr lang="en-US" sz="2100" dirty="0" err="1" smtClean="0"/>
              <a:t>Basti</a:t>
            </a:r>
            <a:r>
              <a:rPr lang="en-US" sz="2100" dirty="0" smtClean="0"/>
              <a:t> </a:t>
            </a:r>
            <a:r>
              <a:rPr lang="en-US" sz="2100" dirty="0" err="1" smtClean="0"/>
              <a:t>Mithu</a:t>
            </a:r>
            <a:r>
              <a:rPr lang="en-US" sz="2100" dirty="0" smtClean="0"/>
              <a:t> and </a:t>
            </a:r>
            <a:r>
              <a:rPr lang="en-US" sz="2100" dirty="0" err="1" smtClean="0"/>
              <a:t>Gulu</a:t>
            </a:r>
            <a:r>
              <a:rPr lang="en-US" sz="2100" dirty="0" smtClean="0"/>
              <a:t> </a:t>
            </a:r>
            <a:r>
              <a:rPr lang="en-US" sz="2100" dirty="0" err="1" smtClean="0"/>
              <a:t>Wala</a:t>
            </a:r>
            <a:r>
              <a:rPr lang="en-US" sz="2100" dirty="0" smtClean="0"/>
              <a:t>, </a:t>
            </a:r>
            <a:r>
              <a:rPr lang="en-US" sz="2100" dirty="0" err="1" smtClean="0"/>
              <a:t>Shujaabad</a:t>
            </a:r>
            <a:endParaRPr lang="en-US" sz="2100" dirty="0" smtClean="0"/>
          </a:p>
          <a:p>
            <a:pPr lvl="1"/>
            <a:r>
              <a:rPr lang="en-US" sz="2100" dirty="0" smtClean="0"/>
              <a:t>Ahmadabad</a:t>
            </a:r>
          </a:p>
          <a:p>
            <a:pPr lvl="1"/>
            <a:r>
              <a:rPr lang="en-US" sz="2100" dirty="0" smtClean="0"/>
              <a:t>Shah </a:t>
            </a:r>
            <a:r>
              <a:rPr lang="en-US" sz="2100" dirty="0" err="1" smtClean="0"/>
              <a:t>Gardez</a:t>
            </a:r>
            <a:r>
              <a:rPr lang="en-US" sz="2100" dirty="0" smtClean="0"/>
              <a:t>, </a:t>
            </a:r>
          </a:p>
          <a:p>
            <a:pPr lvl="1"/>
            <a:r>
              <a:rPr lang="en-US" sz="2100" dirty="0" err="1" smtClean="0"/>
              <a:t>Jalalpur</a:t>
            </a:r>
            <a:r>
              <a:rPr lang="en-US" sz="2100" dirty="0" smtClean="0"/>
              <a:t> </a:t>
            </a:r>
            <a:r>
              <a:rPr lang="en-US" sz="2100" dirty="0" err="1" smtClean="0"/>
              <a:t>Pirwala</a:t>
            </a:r>
            <a:r>
              <a:rPr lang="en-US" sz="2100" dirty="0" smtClean="0"/>
              <a:t> city and </a:t>
            </a:r>
            <a:r>
              <a:rPr lang="en-US" sz="2100" dirty="0" err="1" smtClean="0"/>
              <a:t>tehsil</a:t>
            </a:r>
            <a:r>
              <a:rPr lang="en-US" sz="2100" dirty="0" smtClean="0"/>
              <a:t>, Multan </a:t>
            </a:r>
          </a:p>
          <a:p>
            <a:pPr lvl="1"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8822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Set-ups Offering ECCD in the Target Areas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558" y="2027583"/>
            <a:ext cx="8310880" cy="44792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Government Schools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Private Schools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NGO-funded ECCD Centers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</a:t>
            </a:r>
            <a:r>
              <a:rPr lang="en-US" dirty="0" err="1" smtClean="0"/>
              <a:t>Madrassahs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93" y="436098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+mn-lt"/>
              </a:rPr>
              <a:t>Findings of the study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05" y="1847088"/>
            <a:ext cx="8422788" cy="4412974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b="1" dirty="0" smtClean="0"/>
              <a:t>Public Private Schools</a:t>
            </a:r>
          </a:p>
          <a:p>
            <a:pPr algn="just"/>
            <a:r>
              <a:rPr lang="en-US" sz="2100" b="1" dirty="0" smtClean="0">
                <a:latin typeface="+mj-lt"/>
              </a:rPr>
              <a:t>Public and Private Schools Outnumber NGO Sponsored Schools. </a:t>
            </a:r>
            <a:r>
              <a:rPr lang="en-US" sz="2100" dirty="0" smtClean="0">
                <a:latin typeface="+mj-lt"/>
              </a:rPr>
              <a:t>Almost 96% were either government or privately owned.</a:t>
            </a:r>
          </a:p>
          <a:p>
            <a:pPr algn="just"/>
            <a:r>
              <a:rPr lang="en-US" sz="2100" b="1" dirty="0" smtClean="0">
                <a:latin typeface="+mj-lt"/>
              </a:rPr>
              <a:t>Government Schools are Well Situated in Each Village. </a:t>
            </a:r>
            <a:r>
              <a:rPr lang="en-US" sz="2100" dirty="0" smtClean="0">
                <a:latin typeface="+mj-lt"/>
              </a:rPr>
              <a:t>Only 3 (4%) of all villages lack a government school, while 34 (43%) of villages do not have any private schools. </a:t>
            </a:r>
          </a:p>
          <a:p>
            <a:pPr algn="just"/>
            <a:r>
              <a:rPr lang="en-US" sz="2100" b="1" dirty="0" smtClean="0">
                <a:latin typeface="+mj-lt"/>
              </a:rPr>
              <a:t>Private Schools are Relatively New to the Market: </a:t>
            </a:r>
            <a:r>
              <a:rPr lang="en-US" sz="2100" dirty="0" smtClean="0">
                <a:latin typeface="+mj-lt"/>
              </a:rPr>
              <a:t>Almost 94% of public schools were established more than 10 years ago, while only 37% of the private schools are at least ten years old</a:t>
            </a:r>
          </a:p>
          <a:p>
            <a:pPr algn="just"/>
            <a:r>
              <a:rPr lang="en-US" sz="2100" b="1" dirty="0" smtClean="0">
                <a:latin typeface="+mj-lt"/>
              </a:rPr>
              <a:t>Private Schools are Better Staffed. </a:t>
            </a:r>
            <a:r>
              <a:rPr lang="en-US" sz="2100" dirty="0" smtClean="0">
                <a:latin typeface="+mj-lt"/>
              </a:rPr>
              <a:t>More than half of the private schools in our sample have 6 teachers or more while only a quarter of the public schools have 6 teaches or more. </a:t>
            </a:r>
          </a:p>
          <a:p>
            <a:pPr algn="just"/>
            <a:r>
              <a:rPr lang="en-US" sz="2100" b="1" dirty="0" smtClean="0">
                <a:latin typeface="+mj-lt"/>
              </a:rPr>
              <a:t>More private schools offer ECCD than public schools with high enrollment in play group and nursery.</a:t>
            </a:r>
          </a:p>
          <a:p>
            <a:pPr>
              <a:buNone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1078</TotalTime>
  <Words>954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Innovations: Demand &amp; Supply </vt:lpstr>
      <vt:lpstr>About Us</vt:lpstr>
      <vt:lpstr>Our Research Study On ECED </vt:lpstr>
      <vt:lpstr>About the Study</vt:lpstr>
      <vt:lpstr>About The Study continued……</vt:lpstr>
      <vt:lpstr>About The Study Continued……</vt:lpstr>
      <vt:lpstr>Sample For The Study continued…..</vt:lpstr>
      <vt:lpstr>Set-ups Offering ECCD in the Target Areas</vt:lpstr>
      <vt:lpstr>Findings of the study</vt:lpstr>
      <vt:lpstr>Findings of the study continued……..</vt:lpstr>
      <vt:lpstr>Findings of the study Continued…….</vt:lpstr>
      <vt:lpstr>Findings of the study continued…….</vt:lpstr>
      <vt:lpstr>Problems with ECCD</vt:lpstr>
      <vt:lpstr>Taking ECCD Forward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Care and Development</dc:title>
  <dc:creator>Sameea Butt</dc:creator>
  <cp:lastModifiedBy>Zohaib Ahmed Ali</cp:lastModifiedBy>
  <cp:revision>52</cp:revision>
  <dcterms:created xsi:type="dcterms:W3CDTF">2013-12-10T05:03:50Z</dcterms:created>
  <dcterms:modified xsi:type="dcterms:W3CDTF">2014-09-16T17:52:16Z</dcterms:modified>
</cp:coreProperties>
</file>